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335000" cy="8572500"/>
  <p:notesSz cx="6858000" cy="9144000"/>
  <p:embeddedFontLst>
    <p:embeddedFont>
      <p:font typeface="Roboto Light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00">
          <p15:clr>
            <a:srgbClr val="A4A3A4"/>
          </p15:clr>
        </p15:guide>
        <p15:guide id="2" pos="4200">
          <p15:clr>
            <a:srgbClr val="A4A3A4"/>
          </p15:clr>
        </p15:guide>
        <p15:guide id="3" orient="horz" pos="540">
          <p15:clr>
            <a:srgbClr val="9AA0A6"/>
          </p15:clr>
        </p15:guide>
        <p15:guide id="4" pos="7653">
          <p15:clr>
            <a:srgbClr val="9AA0A6"/>
          </p15:clr>
        </p15:guide>
        <p15:guide id="5" orient="horz">
          <p15:clr>
            <a:srgbClr val="9AA0A6"/>
          </p15:clr>
        </p15:guide>
        <p15:guide id="6" pos="726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bdZRXfFP2A39X2+P6hmPUZECB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032" y="60"/>
      </p:cViewPr>
      <p:guideLst>
        <p:guide orient="horz" pos="2700"/>
        <p:guide pos="4200"/>
        <p:guide orient="horz" pos="540"/>
        <p:guide pos="7653"/>
        <p:guide orient="horz"/>
        <p:guide pos="7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314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19978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273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c8c68921cf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c8c68921cf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603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62eed2d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1c62eed2d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93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13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67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c5d1f09a9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1c5d1f09a9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633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8c68921c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1c8c68921c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29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c9131dfc3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1c9131dfc3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118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8c68921c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1c8c68921c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313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8c68921c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c8c68921c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047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c9131dfc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1c9131dfc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8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2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c9131dfc3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c9131dfc3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50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491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8c68921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c8c68921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430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8c68921c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1c8c68921c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852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8c68921c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c8c68921cf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60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8c68921c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8c68921cf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55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8c68921c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c8c68921c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8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>
            <a:spLocks noGrp="1"/>
          </p:cNvSpPr>
          <p:nvPr>
            <p:ph type="title"/>
          </p:nvPr>
        </p:nvSpPr>
        <p:spPr>
          <a:xfrm>
            <a:off x="454563" y="926000"/>
            <a:ext cx="4095000" cy="12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body" idx="1"/>
          </p:nvPr>
        </p:nvSpPr>
        <p:spPr>
          <a:xfrm>
            <a:off x="454563" y="2316000"/>
            <a:ext cx="4095000" cy="5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2700"/>
              </a:spcBef>
              <a:spcAft>
                <a:spcPts val="2700"/>
              </a:spcAft>
              <a:buClr>
                <a:srgbClr val="000000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ldNum" idx="12"/>
          </p:nvPr>
        </p:nvSpPr>
        <p:spPr>
          <a:xfrm>
            <a:off x="12355668" y="7772028"/>
            <a:ext cx="8004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>
            <a:spLocks noGrp="1"/>
          </p:cNvSpPr>
          <p:nvPr>
            <p:ph type="title"/>
          </p:nvPr>
        </p:nvSpPr>
        <p:spPr>
          <a:xfrm>
            <a:off x="714948" y="750250"/>
            <a:ext cx="9286200" cy="6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  <a:defRPr sz="8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  <a:defRPr sz="8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  <a:defRPr sz="8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  <a:defRPr sz="8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  <a:defRPr sz="8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  <a:defRPr sz="8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  <a:defRPr sz="8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  <a:defRPr sz="8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  <a:defRPr sz="8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12355668" y="7772028"/>
            <a:ext cx="8004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/>
          <p:nvPr/>
        </p:nvSpPr>
        <p:spPr>
          <a:xfrm>
            <a:off x="6667500" y="-208"/>
            <a:ext cx="6667200" cy="85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4"/>
          <p:cNvSpPr txBox="1">
            <a:spLocks noGrp="1"/>
          </p:cNvSpPr>
          <p:nvPr>
            <p:ph type="title"/>
          </p:nvPr>
        </p:nvSpPr>
        <p:spPr>
          <a:xfrm>
            <a:off x="387188" y="2055292"/>
            <a:ext cx="5899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ubTitle" idx="1"/>
          </p:nvPr>
        </p:nvSpPr>
        <p:spPr>
          <a:xfrm>
            <a:off x="387188" y="4671792"/>
            <a:ext cx="5899500" cy="20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2"/>
          </p:nvPr>
        </p:nvSpPr>
        <p:spPr>
          <a:xfrm>
            <a:off x="7203438" y="1206792"/>
            <a:ext cx="5595300" cy="6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700"/>
              </a:spcBef>
              <a:spcAft>
                <a:spcPts val="270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12355668" y="7772028"/>
            <a:ext cx="8004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454563" y="7050958"/>
            <a:ext cx="87480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sldNum" idx="12"/>
          </p:nvPr>
        </p:nvSpPr>
        <p:spPr>
          <a:xfrm>
            <a:off x="12355668" y="7772028"/>
            <a:ext cx="8004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>
            <a:spLocks noGrp="1"/>
          </p:cNvSpPr>
          <p:nvPr>
            <p:ph type="title" hasCustomPrompt="1"/>
          </p:nvPr>
        </p:nvSpPr>
        <p:spPr>
          <a:xfrm>
            <a:off x="454562" y="1843542"/>
            <a:ext cx="12426001" cy="3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00"/>
              <a:buFont typeface="Arial"/>
              <a:buNone/>
              <a:defRPr sz="20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00"/>
              <a:buFont typeface="Arial"/>
              <a:buNone/>
              <a:defRPr sz="20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00"/>
              <a:buFont typeface="Arial"/>
              <a:buNone/>
              <a:defRPr sz="20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00"/>
              <a:buFont typeface="Arial"/>
              <a:buNone/>
              <a:defRPr sz="20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00"/>
              <a:buFont typeface="Arial"/>
              <a:buNone/>
              <a:defRPr sz="20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00"/>
              <a:buFont typeface="Arial"/>
              <a:buNone/>
              <a:defRPr sz="20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00"/>
              <a:buFont typeface="Arial"/>
              <a:buNone/>
              <a:defRPr sz="20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00"/>
              <a:buFont typeface="Arial"/>
              <a:buNone/>
              <a:defRPr sz="20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00"/>
              <a:buFont typeface="Arial"/>
              <a:buNone/>
              <a:defRPr sz="20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1"/>
          </p:nvPr>
        </p:nvSpPr>
        <p:spPr>
          <a:xfrm>
            <a:off x="454562" y="5253708"/>
            <a:ext cx="12426001" cy="21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t" anchorCtr="0">
            <a:noAutofit/>
          </a:bodyPr>
          <a:lstStyle>
            <a:lvl1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2700"/>
              </a:spcBef>
              <a:spcAft>
                <a:spcPts val="270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12355668" y="7772028"/>
            <a:ext cx="8004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12355668" y="7772028"/>
            <a:ext cx="8004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7625" tIns="157625" rIns="157625" bIns="1576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9321472" y="0"/>
            <a:ext cx="4013400" cy="8572500"/>
          </a:xfrm>
          <a:prstGeom prst="rect">
            <a:avLst/>
          </a:prstGeom>
          <a:solidFill>
            <a:srgbClr val="60C5B3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1119225" y="2141525"/>
            <a:ext cx="7249800" cy="18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4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Formação Data Science</a:t>
            </a:r>
            <a:endParaRPr sz="4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4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ANPG</a:t>
            </a:r>
            <a:endParaRPr sz="46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130125" y="4932678"/>
            <a:ext cx="4776600" cy="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TUTORES</a:t>
            </a:r>
            <a:endParaRPr sz="2100" b="0" i="0" u="none" strike="noStrike" cap="none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" name="Google Shape;3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269" y="1143000"/>
            <a:ext cx="1800726" cy="4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/>
          <p:nvPr/>
        </p:nvSpPr>
        <p:spPr>
          <a:xfrm>
            <a:off x="1130125" y="5605333"/>
            <a:ext cx="4776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Partner &amp; Data Scientist na DareData Engineering</a:t>
            </a:r>
            <a:endParaRPr sz="1600" b="0" i="0" u="none" strike="noStrike" cap="none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" name="Google Shape;4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4651" y="7197026"/>
            <a:ext cx="724926" cy="72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 txBox="1"/>
          <p:nvPr/>
        </p:nvSpPr>
        <p:spPr>
          <a:xfrm>
            <a:off x="1152525" y="6393983"/>
            <a:ext cx="4776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Data Scientist na DareData Engineering</a:t>
            </a:r>
            <a:endParaRPr sz="1600" b="0" i="0" u="none" strike="noStrike" cap="none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1119219" y="5160357"/>
            <a:ext cx="47766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Ivo Bernardo</a:t>
            </a:r>
            <a:endParaRPr sz="2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1119219" y="5982482"/>
            <a:ext cx="47766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Roberto Álvarez</a:t>
            </a:r>
            <a:endParaRPr sz="2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4" name="Google Shape;4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8163" y="1096263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8c68921cf_0_189"/>
          <p:cNvSpPr/>
          <p:nvPr/>
        </p:nvSpPr>
        <p:spPr>
          <a:xfrm>
            <a:off x="-81875" y="0"/>
            <a:ext cx="13453800" cy="85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c8c68921cf_0_189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ICD: Conceitos básicos</a:t>
            </a:r>
            <a:endParaRPr sz="2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7" name="Google Shape;187;g1c8c68921cf_0_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c8c68921cf_0_189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c8c68921cf_0_189"/>
          <p:cNvSpPr txBox="1"/>
          <p:nvPr/>
        </p:nvSpPr>
        <p:spPr>
          <a:xfrm>
            <a:off x="718200" y="1004650"/>
            <a:ext cx="12309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revisão sobre Inteligência Artificial e os tipos de Modelos em Machine Learning</a:t>
            </a:r>
            <a:endParaRPr sz="4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g1c8c68921cf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375" y="2328225"/>
            <a:ext cx="10867550" cy="585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c62eed2de6_0_0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c62eed2de6_0_0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ICD: O papel de um cientista de dados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7" name="Google Shape;197;g1c62eed2de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c62eed2de6_0_0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g1c62eed2de6_0_0"/>
          <p:cNvPicPr preferRelativeResize="0"/>
          <p:nvPr/>
        </p:nvPicPr>
        <p:blipFill rotWithShape="1">
          <a:blip r:embed="rId4">
            <a:alphaModFix/>
          </a:blip>
          <a:srcRect l="7685" t="53149" r="65254" b="6500"/>
          <a:stretch/>
        </p:blipFill>
        <p:spPr>
          <a:xfrm>
            <a:off x="1391238" y="1885342"/>
            <a:ext cx="16335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0" name="Google Shape;200;g1c62eed2de6_0_0"/>
          <p:cNvPicPr preferRelativeResize="0"/>
          <p:nvPr/>
        </p:nvPicPr>
        <p:blipFill rotWithShape="1">
          <a:blip r:embed="rId4">
            <a:alphaModFix/>
          </a:blip>
          <a:srcRect l="7328" t="7222" r="65611" b="52427"/>
          <a:stretch/>
        </p:blipFill>
        <p:spPr>
          <a:xfrm>
            <a:off x="5732088" y="3840530"/>
            <a:ext cx="16335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g1c62eed2de6_0_0"/>
          <p:cNvPicPr preferRelativeResize="0"/>
          <p:nvPr/>
        </p:nvPicPr>
        <p:blipFill rotWithShape="1">
          <a:blip r:embed="rId4">
            <a:alphaModFix/>
          </a:blip>
          <a:srcRect l="37893" t="53383" r="35046" b="6266"/>
          <a:stretch/>
        </p:blipFill>
        <p:spPr>
          <a:xfrm>
            <a:off x="1391238" y="5286980"/>
            <a:ext cx="16335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2" name="Google Shape;202;g1c62eed2de6_0_0"/>
          <p:cNvPicPr preferRelativeResize="0"/>
          <p:nvPr/>
        </p:nvPicPr>
        <p:blipFill rotWithShape="1">
          <a:blip r:embed="rId4">
            <a:alphaModFix/>
          </a:blip>
          <a:srcRect l="67435" t="52850" r="5504" b="6799"/>
          <a:stretch/>
        </p:blipFill>
        <p:spPr>
          <a:xfrm>
            <a:off x="10072938" y="1856955"/>
            <a:ext cx="16335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3" name="Google Shape;203;g1c62eed2de6_0_0"/>
          <p:cNvPicPr preferRelativeResize="0"/>
          <p:nvPr/>
        </p:nvPicPr>
        <p:blipFill rotWithShape="1">
          <a:blip r:embed="rId4">
            <a:alphaModFix/>
          </a:blip>
          <a:srcRect l="65516" t="7460" r="7422" b="52189"/>
          <a:stretch/>
        </p:blipFill>
        <p:spPr>
          <a:xfrm>
            <a:off x="10072938" y="5090005"/>
            <a:ext cx="1633500" cy="162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4" name="Google Shape;204;g1c62eed2de6_0_0"/>
          <p:cNvSpPr txBox="1"/>
          <p:nvPr/>
        </p:nvSpPr>
        <p:spPr>
          <a:xfrm>
            <a:off x="1391263" y="3533625"/>
            <a:ext cx="1633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Engineer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5" name="Google Shape;205;g1c62eed2de6_0_0"/>
          <p:cNvSpPr txBox="1"/>
          <p:nvPr/>
        </p:nvSpPr>
        <p:spPr>
          <a:xfrm>
            <a:off x="5732088" y="5550875"/>
            <a:ext cx="1633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Scientist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" name="Google Shape;206;g1c62eed2de6_0_0"/>
          <p:cNvSpPr txBox="1"/>
          <p:nvPr/>
        </p:nvSpPr>
        <p:spPr>
          <a:xfrm>
            <a:off x="1391238" y="7023300"/>
            <a:ext cx="1633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Analyst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" name="Google Shape;207;g1c62eed2de6_0_0"/>
          <p:cNvSpPr txBox="1"/>
          <p:nvPr/>
        </p:nvSpPr>
        <p:spPr>
          <a:xfrm>
            <a:off x="10072938" y="3596900"/>
            <a:ext cx="1633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Architect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Google Shape;208;g1c62eed2de6_0_0"/>
          <p:cNvSpPr txBox="1"/>
          <p:nvPr/>
        </p:nvSpPr>
        <p:spPr>
          <a:xfrm>
            <a:off x="9841338" y="6800350"/>
            <a:ext cx="20967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Machine Learning Engineer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9" name="Google Shape;209;g1c62eed2de6_0_0"/>
          <p:cNvCxnSpPr>
            <a:endCxn id="200" idx="3"/>
          </p:cNvCxnSpPr>
          <p:nvPr/>
        </p:nvCxnSpPr>
        <p:spPr>
          <a:xfrm>
            <a:off x="2831508" y="2128603"/>
            <a:ext cx="3139800" cy="3097500"/>
          </a:xfrm>
          <a:prstGeom prst="curvedConnector4">
            <a:avLst>
              <a:gd name="adj1" fmla="val 46191"/>
              <a:gd name="adj2" fmla="val 1019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g1c62eed2de6_0_0"/>
          <p:cNvCxnSpPr>
            <a:stCxn id="201" idx="6"/>
            <a:endCxn id="203" idx="3"/>
          </p:cNvCxnSpPr>
          <p:nvPr/>
        </p:nvCxnSpPr>
        <p:spPr>
          <a:xfrm>
            <a:off x="3024738" y="6098630"/>
            <a:ext cx="7287300" cy="376800"/>
          </a:xfrm>
          <a:prstGeom prst="curvedConnector4">
            <a:avLst>
              <a:gd name="adj1" fmla="val 37740"/>
              <a:gd name="adj2" fmla="val 2263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g1c62eed2de6_0_0"/>
          <p:cNvCxnSpPr>
            <a:stCxn id="201" idx="7"/>
            <a:endCxn id="200" idx="1"/>
          </p:cNvCxnSpPr>
          <p:nvPr/>
        </p:nvCxnSpPr>
        <p:spPr>
          <a:xfrm rot="-5400000">
            <a:off x="3655217" y="3208707"/>
            <a:ext cx="1446300" cy="3185700"/>
          </a:xfrm>
          <a:prstGeom prst="curvedConnector3">
            <a:avLst>
              <a:gd name="adj1" fmla="val 1329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g1c62eed2de6_0_0"/>
          <p:cNvCxnSpPr>
            <a:endCxn id="199" idx="0"/>
          </p:cNvCxnSpPr>
          <p:nvPr/>
        </p:nvCxnSpPr>
        <p:spPr>
          <a:xfrm rot="10800000">
            <a:off x="2207988" y="1885342"/>
            <a:ext cx="7885500" cy="737400"/>
          </a:xfrm>
          <a:prstGeom prst="curvedConnector4">
            <a:avLst>
              <a:gd name="adj1" fmla="val 49861"/>
              <a:gd name="adj2" fmla="val 1194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g1c62eed2de6_0_0"/>
          <p:cNvCxnSpPr>
            <a:endCxn id="202" idx="6"/>
          </p:cNvCxnSpPr>
          <p:nvPr/>
        </p:nvCxnSpPr>
        <p:spPr>
          <a:xfrm rot="-5400000">
            <a:off x="10052838" y="4320705"/>
            <a:ext cx="3305700" cy="1500"/>
          </a:xfrm>
          <a:prstGeom prst="curvedConnector4">
            <a:avLst>
              <a:gd name="adj1" fmla="val 5199"/>
              <a:gd name="adj2" fmla="val 3150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g1c62eed2de6_0_0"/>
          <p:cNvCxnSpPr>
            <a:endCxn id="199" idx="6"/>
          </p:cNvCxnSpPr>
          <p:nvPr/>
        </p:nvCxnSpPr>
        <p:spPr>
          <a:xfrm rot="10800000">
            <a:off x="3024738" y="2696992"/>
            <a:ext cx="7305000" cy="2525400"/>
          </a:xfrm>
          <a:prstGeom prst="curvedConnector3">
            <a:avLst>
              <a:gd name="adj1" fmla="val 185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g1c62eed2de6_0_0"/>
          <p:cNvCxnSpPr>
            <a:stCxn id="199" idx="2"/>
            <a:endCxn id="201" idx="1"/>
          </p:cNvCxnSpPr>
          <p:nvPr/>
        </p:nvCxnSpPr>
        <p:spPr>
          <a:xfrm>
            <a:off x="1391238" y="2696992"/>
            <a:ext cx="239100" cy="2827800"/>
          </a:xfrm>
          <a:prstGeom prst="curvedConnector4">
            <a:avLst>
              <a:gd name="adj1" fmla="val -99592"/>
              <a:gd name="adj2" fmla="val 6014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g1c62eed2de6_0_0"/>
          <p:cNvCxnSpPr>
            <a:stCxn id="200" idx="7"/>
            <a:endCxn id="202" idx="3"/>
          </p:cNvCxnSpPr>
          <p:nvPr/>
        </p:nvCxnSpPr>
        <p:spPr>
          <a:xfrm rot="-5400000">
            <a:off x="8301317" y="2067507"/>
            <a:ext cx="835800" cy="3185700"/>
          </a:xfrm>
          <a:prstGeom prst="curvedConnector3">
            <a:avLst>
              <a:gd name="adj1" fmla="val 661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g1c62eed2de6_0_0"/>
          <p:cNvCxnSpPr>
            <a:stCxn id="200" idx="6"/>
            <a:endCxn id="203" idx="2"/>
          </p:cNvCxnSpPr>
          <p:nvPr/>
        </p:nvCxnSpPr>
        <p:spPr>
          <a:xfrm>
            <a:off x="7365588" y="4652180"/>
            <a:ext cx="2707500" cy="12495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g1c62eed2de6_0_0"/>
          <p:cNvCxnSpPr>
            <a:stCxn id="202" idx="4"/>
            <a:endCxn id="201" idx="5"/>
          </p:cNvCxnSpPr>
          <p:nvPr/>
        </p:nvCxnSpPr>
        <p:spPr>
          <a:xfrm rot="5400000">
            <a:off x="5241438" y="1024305"/>
            <a:ext cx="3192300" cy="8104200"/>
          </a:xfrm>
          <a:prstGeom prst="curvedConnector3">
            <a:avLst>
              <a:gd name="adj1" fmla="val 902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9" name="Google Shape;219;g1c62eed2de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5" grpId="0"/>
      <p:bldP spid="206" grpId="0"/>
      <p:bldP spid="207" grpId="0"/>
      <p:bldP spid="2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ICD: O papel de um cientista de dados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6" name="Google Shape;2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"/>
          <p:cNvSpPr/>
          <p:nvPr/>
        </p:nvSpPr>
        <p:spPr>
          <a:xfrm rot="10800000" flipH="1">
            <a:off x="0" y="891575"/>
            <a:ext cx="13335001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4"/>
          <p:cNvPicPr preferRelativeResize="0"/>
          <p:nvPr/>
        </p:nvPicPr>
        <p:blipFill rotWithShape="1">
          <a:blip r:embed="rId4">
            <a:alphaModFix/>
          </a:blip>
          <a:srcRect l="7685" t="53149" r="65254" b="6500"/>
          <a:stretch/>
        </p:blipFill>
        <p:spPr>
          <a:xfrm>
            <a:off x="1353413" y="1176317"/>
            <a:ext cx="16335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9" name="Google Shape;229;p4"/>
          <p:cNvPicPr preferRelativeResize="0"/>
          <p:nvPr/>
        </p:nvPicPr>
        <p:blipFill rotWithShape="1">
          <a:blip r:embed="rId4">
            <a:alphaModFix/>
          </a:blip>
          <a:srcRect l="7328" t="7222" r="65611" b="52427"/>
          <a:stretch/>
        </p:blipFill>
        <p:spPr>
          <a:xfrm>
            <a:off x="5525738" y="1969430"/>
            <a:ext cx="16335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0" name="Google Shape;230;p4"/>
          <p:cNvPicPr preferRelativeResize="0"/>
          <p:nvPr/>
        </p:nvPicPr>
        <p:blipFill rotWithShape="1">
          <a:blip r:embed="rId4">
            <a:alphaModFix/>
          </a:blip>
          <a:srcRect l="37893" t="53383" r="35046" b="6266"/>
          <a:stretch/>
        </p:blipFill>
        <p:spPr>
          <a:xfrm>
            <a:off x="1353413" y="4577955"/>
            <a:ext cx="16335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 rotWithShape="1">
          <a:blip r:embed="rId4">
            <a:alphaModFix/>
          </a:blip>
          <a:srcRect l="67435" t="52850" r="5504" b="6799"/>
          <a:stretch/>
        </p:blipFill>
        <p:spPr>
          <a:xfrm>
            <a:off x="10035113" y="1147930"/>
            <a:ext cx="1633500" cy="162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2" name="Google Shape;232;p4"/>
          <p:cNvPicPr preferRelativeResize="0"/>
          <p:nvPr/>
        </p:nvPicPr>
        <p:blipFill rotWithShape="1">
          <a:blip r:embed="rId4">
            <a:alphaModFix/>
          </a:blip>
          <a:srcRect l="65516" t="7460" r="7422" b="52189"/>
          <a:stretch/>
        </p:blipFill>
        <p:spPr>
          <a:xfrm>
            <a:off x="10035113" y="4380980"/>
            <a:ext cx="1633500" cy="162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" name="Google Shape;233;p4"/>
          <p:cNvSpPr txBox="1"/>
          <p:nvPr/>
        </p:nvSpPr>
        <p:spPr>
          <a:xfrm>
            <a:off x="1353438" y="2824600"/>
            <a:ext cx="1633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Engineer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5525738" y="3679775"/>
            <a:ext cx="1633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Scientist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1353413" y="6314275"/>
            <a:ext cx="1633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Analyst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p4"/>
          <p:cNvSpPr txBox="1"/>
          <p:nvPr/>
        </p:nvSpPr>
        <p:spPr>
          <a:xfrm>
            <a:off x="10035113" y="2887875"/>
            <a:ext cx="1633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Architect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4"/>
          <p:cNvSpPr txBox="1"/>
          <p:nvPr/>
        </p:nvSpPr>
        <p:spPr>
          <a:xfrm>
            <a:off x="9803513" y="6091325"/>
            <a:ext cx="20967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Machine Learning Engineer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" name="Google Shape;238;p4"/>
          <p:cNvSpPr txBox="1"/>
          <p:nvPr/>
        </p:nvSpPr>
        <p:spPr>
          <a:xfrm>
            <a:off x="1239938" y="3244513"/>
            <a:ext cx="23076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 e mantém a estrutura de dados para que o cientista de dados consiga analisar.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1239938" y="6734188"/>
            <a:ext cx="23076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Analiza os dados e tira conclusões deles. Faz estatística e consegue explicar o que os dados dizem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9698063" y="3286288"/>
            <a:ext cx="23076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Desenha, cria e mantém a estrutura dos dados desde a recolhida até o objetivo final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1" name="Google Shape;241;p4"/>
          <p:cNvSpPr txBox="1"/>
          <p:nvPr/>
        </p:nvSpPr>
        <p:spPr>
          <a:xfrm>
            <a:off x="9698063" y="6734200"/>
            <a:ext cx="23970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 e mantém a estrutura e propriedades dos diferentes modelos de ML assim como as diferentes funcionalidades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2" name="Google Shape;242;p4"/>
          <p:cNvSpPr txBox="1"/>
          <p:nvPr/>
        </p:nvSpPr>
        <p:spPr>
          <a:xfrm>
            <a:off x="4986250" y="4073725"/>
            <a:ext cx="30495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Utiliza e/ou faz  as estatísticas e análises dos dados para escolher o modelo predictivo mais apropriado. Definir os parâmetros do modelo ótimos e analisar as métricas do mesmo. Assim como garantir que os modelos sigam padrões éticos e justos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3" name="Google Shape;2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ICD: Algumas ferramentas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0" name="Google Shape;2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/>
          <p:nvPr/>
        </p:nvSpPr>
        <p:spPr>
          <a:xfrm rot="10800000" flipH="1">
            <a:off x="0" y="891575"/>
            <a:ext cx="13335001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1075550" y="1480950"/>
            <a:ext cx="2494500" cy="2805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1075550" y="4854625"/>
            <a:ext cx="20823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Administrador de bases de dados. Simples, rápido e eficiente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1152525" y="4416988"/>
            <a:ext cx="14379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MySQL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6840775" y="1473175"/>
            <a:ext cx="2494500" cy="2805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3961550" y="1473175"/>
            <a:ext cx="2494500" cy="2805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9720000" y="1473175"/>
            <a:ext cx="2494500" cy="2805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"/>
          <p:cNvSpPr txBox="1"/>
          <p:nvPr/>
        </p:nvSpPr>
        <p:spPr>
          <a:xfrm>
            <a:off x="6840775" y="4854625"/>
            <a:ext cx="20823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A linguagem de programação mais utilizada atualmente, com uma grande comunidade e muito variada. Especialmente forte na vertente de ML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" name="Google Shape;259;p8"/>
          <p:cNvSpPr txBox="1"/>
          <p:nvPr/>
        </p:nvSpPr>
        <p:spPr>
          <a:xfrm>
            <a:off x="6917750" y="4416988"/>
            <a:ext cx="14379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Python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4038525" y="4854625"/>
            <a:ext cx="20823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Uma ferramenta fácil de aprender, mas muito dinâmica e completa que principalmente serve para fazer análise dos dados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" name="Google Shape;261;p8"/>
          <p:cNvSpPr txBox="1"/>
          <p:nvPr/>
        </p:nvSpPr>
        <p:spPr>
          <a:xfrm>
            <a:off x="4115500" y="4416988"/>
            <a:ext cx="14379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PowerBI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2" name="Google Shape;262;p8"/>
          <p:cNvSpPr txBox="1"/>
          <p:nvPr/>
        </p:nvSpPr>
        <p:spPr>
          <a:xfrm>
            <a:off x="9720000" y="4854625"/>
            <a:ext cx="20823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747474"/>
                </a:solidFill>
                <a:latin typeface="Roboto Light"/>
                <a:ea typeface="Roboto Light"/>
                <a:cs typeface="Roboto Light"/>
                <a:sym typeface="Roboto Light"/>
              </a:rPr>
              <a:t>Uma ferramenta que dinamiza e organiza o trabalho em conjunto. Principalmente útil para criar testes de consistência e automatização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9796975" y="4416988"/>
            <a:ext cx="14379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GitHub</a:t>
            </a:r>
            <a:endParaRPr sz="20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4" name="Google Shape;26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888" y="1340000"/>
            <a:ext cx="2183827" cy="30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101" y="1664512"/>
            <a:ext cx="2422636" cy="242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6702" y="1672271"/>
            <a:ext cx="2422625" cy="24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26100" y="1868186"/>
            <a:ext cx="2082301" cy="203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5d1f09a9c_0_106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c5d1f09a9c_0_106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ICD: Outras ferramentas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5" name="Google Shape;275;g1c5d1f09a9c_0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c5d1f09a9c_0_106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1c5d1f09a9c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43383">
            <a:off x="558625" y="1806199"/>
            <a:ext cx="4374902" cy="145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c5d1f09a9c_0_106"/>
          <p:cNvPicPr preferRelativeResize="0"/>
          <p:nvPr/>
        </p:nvPicPr>
        <p:blipFill rotWithShape="1">
          <a:blip r:embed="rId5">
            <a:alphaModFix/>
          </a:blip>
          <a:srcRect t="27462" r="9214" b="31708"/>
          <a:stretch/>
        </p:blipFill>
        <p:spPr>
          <a:xfrm rot="1208211">
            <a:off x="9397630" y="1756209"/>
            <a:ext cx="2948392" cy="1325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c5d1f09a9c_0_106"/>
          <p:cNvSpPr txBox="1"/>
          <p:nvPr/>
        </p:nvSpPr>
        <p:spPr>
          <a:xfrm rot="1253179">
            <a:off x="9752655" y="3202556"/>
            <a:ext cx="2856823" cy="40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Apache Cassandra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0" name="Google Shape;280;g1c5d1f09a9c_0_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96670">
            <a:off x="1141250" y="5767725"/>
            <a:ext cx="4512500" cy="13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c5d1f09a9c_0_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2738" y="3549150"/>
            <a:ext cx="2326778" cy="180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c5d1f09a9c_0_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97692">
            <a:off x="7970925" y="5892675"/>
            <a:ext cx="4362101" cy="168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c5d1f09a9c_0_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85814">
            <a:off x="7888250" y="4069943"/>
            <a:ext cx="4107050" cy="1055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c5d1f09a9c_0_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c8c68921cf_0_55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c8c68921cf_0_55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ICD: Alguns casos de Estudo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1" name="Google Shape;291;g1c8c68921cf_0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c8c68921cf_0_55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c8c68921cf_0_55"/>
          <p:cNvSpPr txBox="1"/>
          <p:nvPr/>
        </p:nvSpPr>
        <p:spPr>
          <a:xfrm>
            <a:off x="653725" y="1668150"/>
            <a:ext cx="12179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Tipos de Dados usados na Indústria de Oil &amp; Gas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4" name="Google Shape;294;g1c8c68921cf_0_55"/>
          <p:cNvSpPr txBox="1"/>
          <p:nvPr/>
        </p:nvSpPr>
        <p:spPr>
          <a:xfrm>
            <a:off x="810225" y="3228150"/>
            <a:ext cx="7684200" cy="2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Light"/>
              <a:buChar char="-"/>
            </a:pPr>
            <a:r>
              <a:rPr lang="en" sz="3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Well Logs</a:t>
            </a:r>
            <a:endParaRPr sz="3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Light"/>
              <a:buChar char="-"/>
            </a:pPr>
            <a:r>
              <a:rPr lang="en" sz="3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Dados Geológicos</a:t>
            </a:r>
            <a:endParaRPr sz="3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Light"/>
              <a:buChar char="-"/>
            </a:pPr>
            <a:r>
              <a:rPr lang="en" sz="3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Dados Operacionais (Equipamentos)</a:t>
            </a:r>
            <a:endParaRPr sz="3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Light"/>
              <a:buChar char="-"/>
            </a:pPr>
            <a:r>
              <a:rPr lang="en" sz="3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Dados Laboratoriais</a:t>
            </a:r>
            <a:endParaRPr sz="3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Light"/>
              <a:buChar char="-"/>
            </a:pPr>
            <a:r>
              <a:rPr lang="en" sz="3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Dados de Imagem</a:t>
            </a:r>
            <a:endParaRPr sz="3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5" name="Google Shape;295;g1c8c68921cf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c9131dfc3e_0_8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c9131dfc3e_0_8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ICD: Alguns casos de Estudo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" name="Google Shape;302;g1c9131dfc3e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c9131dfc3e_0_8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c9131dfc3e_0_8"/>
          <p:cNvSpPr txBox="1"/>
          <p:nvPr/>
        </p:nvSpPr>
        <p:spPr>
          <a:xfrm>
            <a:off x="653725" y="1668150"/>
            <a:ext cx="12179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Caso de Estudo 1: Optimização de Produção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5" name="Google Shape;305;g1c9131dfc3e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900" y="3228150"/>
            <a:ext cx="5291730" cy="348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c9131dfc3e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150" y="3102775"/>
            <a:ext cx="4992908" cy="36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c9131dfc3e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c8c68921cf_0_140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c8c68921cf_0_140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ICD: Alguns casos de Estudo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4" name="Google Shape;314;g1c8c68921cf_0_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c8c68921cf_0_140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c8c68921cf_0_140"/>
          <p:cNvSpPr txBox="1"/>
          <p:nvPr/>
        </p:nvSpPr>
        <p:spPr>
          <a:xfrm>
            <a:off x="653725" y="1668150"/>
            <a:ext cx="12179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Caso de Estudo 2: Manutenção Preditiva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7" name="Google Shape;317;g1c8c68921cf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75" y="3384947"/>
            <a:ext cx="4467150" cy="335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c8c68921cf_0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775" y="4286250"/>
            <a:ext cx="5509700" cy="193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g1c8c68921cf_0_140"/>
          <p:cNvCxnSpPr/>
          <p:nvPr/>
        </p:nvCxnSpPr>
        <p:spPr>
          <a:xfrm>
            <a:off x="5246800" y="5057123"/>
            <a:ext cx="1300500" cy="60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0" name="Google Shape;320;g1c8c68921cf_0_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c8c68921cf_0_149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c8c68921cf_0_149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ICD: Alguns casos de Estudo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7" name="Google Shape;327;g1c8c68921cf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c8c68921cf_0_149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c8c68921cf_0_149"/>
          <p:cNvSpPr txBox="1"/>
          <p:nvPr/>
        </p:nvSpPr>
        <p:spPr>
          <a:xfrm>
            <a:off x="653725" y="1668150"/>
            <a:ext cx="12179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Caso de Estudo 3: Safety Algorithms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0" name="Google Shape;330;g1c8c68921cf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313" y="2715750"/>
            <a:ext cx="8574025" cy="485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c8c68921cf_0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9131dfc3e_0_0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c9131dfc3e_0_0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ICD: Alguns casos de Estudo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8" name="Google Shape;338;g1c9131dfc3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c9131dfc3e_0_0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c9131dfc3e_0_0"/>
          <p:cNvSpPr txBox="1"/>
          <p:nvPr/>
        </p:nvSpPr>
        <p:spPr>
          <a:xfrm>
            <a:off x="810550" y="3393100"/>
            <a:ext cx="1217940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Numa única frase: </a:t>
            </a: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utilização dos dados é essencial para ajudar no suporte da tomada de decisão das organizações.</a:t>
            </a: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g1c9131dfc3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>
            <a:off x="0" y="0"/>
            <a:ext cx="13335001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9321475" y="6428650"/>
            <a:ext cx="4013400" cy="2143800"/>
          </a:xfrm>
          <a:prstGeom prst="rect">
            <a:avLst/>
          </a:prstGeom>
          <a:solidFill>
            <a:srgbClr val="60C5B3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Formação Data Science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/>
          <p:nvPr/>
        </p:nvSpPr>
        <p:spPr>
          <a:xfrm rot="10800000" flipH="1">
            <a:off x="0" y="891575"/>
            <a:ext cx="13335001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1076837" y="1273300"/>
            <a:ext cx="5357829" cy="18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Introdução à Ciência de Dados</a:t>
            </a:r>
            <a:endParaRPr sz="5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" name="Google Shape;55;p3"/>
          <p:cNvSpPr txBox="1"/>
          <p:nvPr/>
        </p:nvSpPr>
        <p:spPr>
          <a:xfrm>
            <a:off x="1130125" y="4953774"/>
            <a:ext cx="4776600" cy="1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" name="Google Shape;56;p3"/>
          <p:cNvSpPr txBox="1"/>
          <p:nvPr/>
        </p:nvSpPr>
        <p:spPr>
          <a:xfrm>
            <a:off x="1130125" y="2923955"/>
            <a:ext cx="4776600" cy="4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Conceitos básicos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-"/>
            </a:pPr>
            <a:r>
              <a:rPr lang="en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 ciclo vital dos dados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-"/>
            </a:pPr>
            <a:r>
              <a:rPr lang="en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Ciência de Dados no contexto de Inteligência Artificial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 papel de um cientista de dados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-"/>
            </a:pPr>
            <a:r>
              <a:rPr lang="en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Diferentes roles dentro de um processo típico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Algumas ferramentas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-"/>
            </a:pPr>
            <a:r>
              <a:rPr lang="en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MySQL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-"/>
            </a:pPr>
            <a:r>
              <a:rPr lang="en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Python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-"/>
            </a:pPr>
            <a:r>
              <a:rPr lang="en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PowerBI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-"/>
            </a:pPr>
            <a:r>
              <a:rPr lang="en" sz="2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Github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Exemplos e casos de estudo</a:t>
            </a:r>
            <a:endParaRPr sz="2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" name="Google Shape;57;p3"/>
          <p:cNvPicPr preferRelativeResize="0"/>
          <p:nvPr/>
        </p:nvPicPr>
        <p:blipFill rotWithShape="1">
          <a:blip r:embed="rId4">
            <a:alphaModFix/>
          </a:blip>
          <a:srcRect l="25418" r="18406"/>
          <a:stretch/>
        </p:blipFill>
        <p:spPr>
          <a:xfrm>
            <a:off x="7182600" y="1461125"/>
            <a:ext cx="5542802" cy="649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1976" y="7430282"/>
            <a:ext cx="724926" cy="724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"/>
          <p:cNvSpPr txBox="1"/>
          <p:nvPr/>
        </p:nvSpPr>
        <p:spPr>
          <a:xfrm>
            <a:off x="-772510" y="2569779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9131dfc3e_0_42"/>
          <p:cNvSpPr/>
          <p:nvPr/>
        </p:nvSpPr>
        <p:spPr>
          <a:xfrm>
            <a:off x="0" y="0"/>
            <a:ext cx="133350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1c9131dfc3e_0_42"/>
          <p:cNvSpPr/>
          <p:nvPr/>
        </p:nvSpPr>
        <p:spPr>
          <a:xfrm>
            <a:off x="9321475" y="6428650"/>
            <a:ext cx="4013400" cy="2143800"/>
          </a:xfrm>
          <a:prstGeom prst="rect">
            <a:avLst/>
          </a:prstGeom>
          <a:solidFill>
            <a:srgbClr val="60C5B3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1c9131dfc3e_0_42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Formação Data Science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8" name="Google Shape;68;g1c9131dfc3e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c9131dfc3e_0_42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c9131dfc3e_0_42"/>
          <p:cNvSpPr txBox="1"/>
          <p:nvPr/>
        </p:nvSpPr>
        <p:spPr>
          <a:xfrm>
            <a:off x="1076850" y="1273300"/>
            <a:ext cx="84630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About me - Ivo Bernardo</a:t>
            </a:r>
            <a:endParaRPr sz="5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" name="Google Shape;71;g1c9131dfc3e_0_42"/>
          <p:cNvSpPr txBox="1"/>
          <p:nvPr/>
        </p:nvSpPr>
        <p:spPr>
          <a:xfrm>
            <a:off x="1130125" y="4953774"/>
            <a:ext cx="4776600" cy="1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2" name="Google Shape;72;g1c9131dfc3e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1976" y="7430282"/>
            <a:ext cx="724926" cy="724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1c9131dfc3e_0_42"/>
          <p:cNvSpPr txBox="1"/>
          <p:nvPr/>
        </p:nvSpPr>
        <p:spPr>
          <a:xfrm>
            <a:off x="-772510" y="2569779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g1c9131dfc3e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1c9131dfc3e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238" y="2877563"/>
            <a:ext cx="2333373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c9131dfc3e_0_42"/>
          <p:cNvPicPr preferRelativeResize="0"/>
          <p:nvPr/>
        </p:nvPicPr>
        <p:blipFill rotWithShape="1">
          <a:blip r:embed="rId6">
            <a:alphaModFix/>
          </a:blip>
          <a:srcRect l="6757" t="28473" r="33012" b="21219"/>
          <a:stretch/>
        </p:blipFill>
        <p:spPr>
          <a:xfrm>
            <a:off x="9815800" y="2631463"/>
            <a:ext cx="2333350" cy="277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c9131dfc3e_0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0438" y="4035000"/>
            <a:ext cx="1633377" cy="91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c9131dfc3e_0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0452" y="5551800"/>
            <a:ext cx="1633375" cy="162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c9131dfc3e_0_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2412" y="3079912"/>
            <a:ext cx="1333925" cy="13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c9131dfc3e_0_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25900" y="4953775"/>
            <a:ext cx="1466954" cy="18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>
            <a:off x="-81875" y="0"/>
            <a:ext cx="134538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ICD: Conceitos básicos</a:t>
            </a:r>
            <a:endParaRPr sz="2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" name="Google Shape;87;p6"/>
          <p:cNvSpPr txBox="1"/>
          <p:nvPr/>
        </p:nvSpPr>
        <p:spPr>
          <a:xfrm>
            <a:off x="104875" y="1525675"/>
            <a:ext cx="1267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 ciclo vital dos dados em contexto de Ciência de Dados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/>
          <p:nvPr/>
        </p:nvSpPr>
        <p:spPr>
          <a:xfrm rot="10800000" flipH="1">
            <a:off x="0" y="891575"/>
            <a:ext cx="13335001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"/>
          <p:cNvSpPr txBox="1"/>
          <p:nvPr/>
        </p:nvSpPr>
        <p:spPr>
          <a:xfrm>
            <a:off x="1175250" y="4590456"/>
            <a:ext cx="2494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Decisão da estrutura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4507950" y="2822550"/>
            <a:ext cx="1539900" cy="1539300"/>
          </a:xfrm>
          <a:prstGeom prst="ellipse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4030650" y="4590456"/>
            <a:ext cx="2494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Coleção de dados	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6886038" y="4590456"/>
            <a:ext cx="2494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Estrutura dos dados</a:t>
            </a:r>
            <a:endParaRPr sz="1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0228826" y="2822550"/>
            <a:ext cx="1539900" cy="1539300"/>
          </a:xfrm>
          <a:prstGeom prst="ellipse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9751526" y="4590456"/>
            <a:ext cx="2494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EDA</a:t>
            </a:r>
            <a:endParaRPr sz="1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1652550" y="5504850"/>
            <a:ext cx="1539900" cy="1539300"/>
          </a:xfrm>
          <a:prstGeom prst="ellipse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1175250" y="7272756"/>
            <a:ext cx="2494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ML models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4030650" y="7272756"/>
            <a:ext cx="2494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Previsões</a:t>
            </a:r>
            <a:endParaRPr sz="1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7363338" y="5504850"/>
            <a:ext cx="1539900" cy="1539300"/>
          </a:xfrm>
          <a:prstGeom prst="ellipse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6886038" y="7272756"/>
            <a:ext cx="24945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Updates</a:t>
            </a:r>
            <a:endParaRPr sz="1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" name="Google Shape;101;p6"/>
          <p:cNvSpPr/>
          <p:nvPr/>
        </p:nvSpPr>
        <p:spPr>
          <a:xfrm rot="10800000" flipH="1">
            <a:off x="3192450" y="3473463"/>
            <a:ext cx="13143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 rot="10800000" flipH="1">
            <a:off x="6050975" y="3473475"/>
            <a:ext cx="13143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 rot="10800000" flipH="1">
            <a:off x="8905650" y="3581700"/>
            <a:ext cx="13143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1777600" y="3581700"/>
            <a:ext cx="15549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/>
          <p:cNvSpPr/>
          <p:nvPr/>
        </p:nvSpPr>
        <p:spPr>
          <a:xfrm rot="10800000" flipH="1">
            <a:off x="0" y="6264000"/>
            <a:ext cx="16527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/>
          <p:nvPr/>
        </p:nvSpPr>
        <p:spPr>
          <a:xfrm rot="10800000" flipH="1">
            <a:off x="3192450" y="6271825"/>
            <a:ext cx="13143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/>
          <p:nvPr/>
        </p:nvSpPr>
        <p:spPr>
          <a:xfrm rot="10800000" flipH="1">
            <a:off x="6053488" y="6271825"/>
            <a:ext cx="13143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1652550" y="3503931"/>
            <a:ext cx="1539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ICON</a:t>
            </a:r>
            <a:endParaRPr sz="12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4507950" y="3503931"/>
            <a:ext cx="1539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ICON</a:t>
            </a:r>
            <a:endParaRPr sz="12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10222338" y="3503931"/>
            <a:ext cx="1539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ICON</a:t>
            </a:r>
            <a:endParaRPr sz="12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050" y="2396175"/>
            <a:ext cx="2051400" cy="20103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12" name="Google Shape;112;p6"/>
          <p:cNvSpPr txBox="1"/>
          <p:nvPr/>
        </p:nvSpPr>
        <p:spPr>
          <a:xfrm>
            <a:off x="1652550" y="6188556"/>
            <a:ext cx="1539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ICON</a:t>
            </a:r>
            <a:endParaRPr sz="12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4507950" y="6188556"/>
            <a:ext cx="1539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ICON</a:t>
            </a:r>
            <a:endParaRPr sz="12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7368388" y="6188556"/>
            <a:ext cx="1539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ICON</a:t>
            </a:r>
            <a:endParaRPr sz="12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2100" b="0" i="0" u="none" strike="noStrike" cap="non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1141250" y="2396175"/>
            <a:ext cx="2051400" cy="2010300"/>
          </a:xfrm>
          <a:prstGeom prst="ellipse">
            <a:avLst/>
          </a:prstGeom>
          <a:noFill/>
          <a:ln w="76200" cap="flat" cmpd="sng">
            <a:solidFill>
              <a:srgbClr val="74747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5">
            <a:alphaModFix/>
          </a:blip>
          <a:srcRect l="14571" t="4829" r="18493" b="1747"/>
          <a:stretch/>
        </p:blipFill>
        <p:spPr>
          <a:xfrm>
            <a:off x="4311825" y="2561475"/>
            <a:ext cx="1937400" cy="1845000"/>
          </a:xfrm>
          <a:prstGeom prst="flowChartConnector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6">
            <a:alphaModFix/>
          </a:blip>
          <a:srcRect l="14945" r="14952"/>
          <a:stretch/>
        </p:blipFill>
        <p:spPr>
          <a:xfrm>
            <a:off x="7164600" y="2628050"/>
            <a:ext cx="1937400" cy="1845000"/>
          </a:xfrm>
          <a:prstGeom prst="flowChartConnector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7">
            <a:alphaModFix/>
          </a:blip>
          <a:srcRect l="20565" r="20559"/>
          <a:stretch/>
        </p:blipFill>
        <p:spPr>
          <a:xfrm>
            <a:off x="10017375" y="2628050"/>
            <a:ext cx="1937400" cy="1845000"/>
          </a:xfrm>
          <a:prstGeom prst="flowChartConnector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8">
            <a:alphaModFix/>
          </a:blip>
          <a:srcRect l="26580" r="5438"/>
          <a:stretch/>
        </p:blipFill>
        <p:spPr>
          <a:xfrm>
            <a:off x="1453800" y="5352000"/>
            <a:ext cx="1937400" cy="1845000"/>
          </a:xfrm>
          <a:prstGeom prst="flowChartConnector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9">
            <a:alphaModFix/>
          </a:blip>
          <a:srcRect l="7748" t="-9924" r="7748" b="-9936"/>
          <a:stretch/>
        </p:blipFill>
        <p:spPr>
          <a:xfrm>
            <a:off x="4309200" y="5352000"/>
            <a:ext cx="1937400" cy="1845000"/>
          </a:xfrm>
          <a:prstGeom prst="flowChartConnector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10">
            <a:alphaModFix/>
          </a:blip>
          <a:srcRect l="2842" t="-6091" r="2710" b="-6091"/>
          <a:stretch/>
        </p:blipFill>
        <p:spPr>
          <a:xfrm>
            <a:off x="7053475" y="5359825"/>
            <a:ext cx="1937400" cy="1845000"/>
          </a:xfrm>
          <a:prstGeom prst="flowChartConnector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122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  <p:bldP spid="93" grpId="0"/>
      <p:bldP spid="95" grpId="0"/>
      <p:bldP spid="97" grpId="0"/>
      <p:bldP spid="98" grpId="0"/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8c68921cf_0_0"/>
          <p:cNvSpPr/>
          <p:nvPr/>
        </p:nvSpPr>
        <p:spPr>
          <a:xfrm>
            <a:off x="-81875" y="0"/>
            <a:ext cx="134538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c8c68921cf_0_0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ICD: Conceitos básicos</a:t>
            </a:r>
            <a:endParaRPr sz="2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g1c8c68921cf_0_0"/>
          <p:cNvSpPr txBox="1"/>
          <p:nvPr/>
        </p:nvSpPr>
        <p:spPr>
          <a:xfrm>
            <a:off x="1098025" y="3863557"/>
            <a:ext cx="11094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Vamos desenhar um exemplo de fluxo de dados numa organização</a:t>
            </a:r>
            <a:endParaRPr sz="4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0" name="Google Shape;130;g1c8c68921c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c8c68921cf_0_0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1c8c68921c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8c68921cf_0_78"/>
          <p:cNvSpPr/>
          <p:nvPr/>
        </p:nvSpPr>
        <p:spPr>
          <a:xfrm>
            <a:off x="-81875" y="0"/>
            <a:ext cx="134538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c8c68921cf_0_78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ICD: Conceitos básicos</a:t>
            </a:r>
            <a:endParaRPr sz="2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" name="Google Shape;139;g1c8c68921cf_0_78"/>
          <p:cNvSpPr txBox="1"/>
          <p:nvPr/>
        </p:nvSpPr>
        <p:spPr>
          <a:xfrm>
            <a:off x="1098025" y="3863557"/>
            <a:ext cx="11094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 agora pensar um pouco sobre os dados da vossa organização</a:t>
            </a:r>
            <a:endParaRPr sz="40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0" name="Google Shape;140;g1c8c68921cf_0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c8c68921cf_0_78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c8c68921cf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8c68921cf_0_126"/>
          <p:cNvSpPr/>
          <p:nvPr/>
        </p:nvSpPr>
        <p:spPr>
          <a:xfrm>
            <a:off x="-81875" y="0"/>
            <a:ext cx="134538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c8c68921cf_0_126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ICD: Conceitos básicos</a:t>
            </a:r>
            <a:endParaRPr sz="2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9" name="Google Shape;149;g1c8c68921cf_0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c8c68921cf_0_126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1c8c68921cf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676" y="2061075"/>
            <a:ext cx="8622950" cy="61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c8c68921cf_0_126"/>
          <p:cNvSpPr txBox="1"/>
          <p:nvPr/>
        </p:nvSpPr>
        <p:spPr>
          <a:xfrm>
            <a:off x="718200" y="1004650"/>
            <a:ext cx="12309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Tipos de Analytics:</a:t>
            </a:r>
            <a:endParaRPr sz="4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3" name="Google Shape;153;g1c8c68921cf_0_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8c68921cf_0_172"/>
          <p:cNvSpPr/>
          <p:nvPr/>
        </p:nvSpPr>
        <p:spPr>
          <a:xfrm>
            <a:off x="-81875" y="0"/>
            <a:ext cx="13453800" cy="85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c8c68921cf_0_172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ICD: Conceitos básicos</a:t>
            </a:r>
            <a:endParaRPr sz="2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0" name="Google Shape;160;g1c8c68921cf_0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c8c68921cf_0_172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1c8c68921cf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676" y="2061075"/>
            <a:ext cx="8622950" cy="61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c8c68921cf_0_172"/>
          <p:cNvSpPr txBox="1"/>
          <p:nvPr/>
        </p:nvSpPr>
        <p:spPr>
          <a:xfrm>
            <a:off x="718200" y="1004650"/>
            <a:ext cx="12309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Tipos de Analytics:</a:t>
            </a:r>
            <a:endParaRPr sz="4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4" name="Google Shape;164;g1c8c68921cf_0_172"/>
          <p:cNvSpPr/>
          <p:nvPr/>
        </p:nvSpPr>
        <p:spPr>
          <a:xfrm>
            <a:off x="6802525" y="2061075"/>
            <a:ext cx="4382100" cy="3284400"/>
          </a:xfrm>
          <a:prstGeom prst="rect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c8c68921cf_0_172"/>
          <p:cNvSpPr/>
          <p:nvPr/>
        </p:nvSpPr>
        <p:spPr>
          <a:xfrm>
            <a:off x="2699725" y="4542950"/>
            <a:ext cx="4382100" cy="3284400"/>
          </a:xfrm>
          <a:prstGeom prst="rect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c8c68921cf_0_172"/>
          <p:cNvSpPr txBox="1"/>
          <p:nvPr/>
        </p:nvSpPr>
        <p:spPr>
          <a:xfrm>
            <a:off x="7361600" y="1102750"/>
            <a:ext cx="66165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Aqui falamos de Data Science</a:t>
            </a:r>
            <a:endParaRPr sz="100"/>
          </a:p>
        </p:txBody>
      </p:sp>
      <p:cxnSp>
        <p:nvCxnSpPr>
          <p:cNvPr id="167" name="Google Shape;167;g1c8c68921cf_0_172"/>
          <p:cNvCxnSpPr/>
          <p:nvPr/>
        </p:nvCxnSpPr>
        <p:spPr>
          <a:xfrm rot="10800000">
            <a:off x="8541925" y="1586075"/>
            <a:ext cx="124200" cy="1863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g1c8c68921cf_0_172"/>
          <p:cNvCxnSpPr>
            <a:endCxn id="169" idx="3"/>
          </p:cNvCxnSpPr>
          <p:nvPr/>
        </p:nvCxnSpPr>
        <p:spPr>
          <a:xfrm flipH="1">
            <a:off x="1689325" y="5776250"/>
            <a:ext cx="2283900" cy="408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g1c8c68921cf_0_172"/>
          <p:cNvSpPr txBox="1"/>
          <p:nvPr/>
        </p:nvSpPr>
        <p:spPr>
          <a:xfrm>
            <a:off x="-81875" y="5438600"/>
            <a:ext cx="17712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Aqui falamos de Business Intelligence</a:t>
            </a:r>
            <a:endParaRPr sz="100" dirty="0"/>
          </a:p>
        </p:txBody>
      </p:sp>
      <p:pic>
        <p:nvPicPr>
          <p:cNvPr id="170" name="Google Shape;170;g1c8c68921cf_0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663" y="165188"/>
            <a:ext cx="2333373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8c68921cf_0_162"/>
          <p:cNvSpPr/>
          <p:nvPr/>
        </p:nvSpPr>
        <p:spPr>
          <a:xfrm>
            <a:off x="-81875" y="0"/>
            <a:ext cx="13453800" cy="85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675" tIns="137675" rIns="137675" bIns="137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c8c68921cf_0_162"/>
          <p:cNvSpPr txBox="1"/>
          <p:nvPr/>
        </p:nvSpPr>
        <p:spPr>
          <a:xfrm>
            <a:off x="1141250" y="358956"/>
            <a:ext cx="928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ICD: Conceitos básicos</a:t>
            </a:r>
            <a:endParaRPr sz="2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7" name="Google Shape;177;g1c8c68921cf_0_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8624" y="233575"/>
            <a:ext cx="1633376" cy="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c8c68921cf_0_162"/>
          <p:cNvSpPr/>
          <p:nvPr/>
        </p:nvSpPr>
        <p:spPr>
          <a:xfrm rot="10800000" flipH="1">
            <a:off x="0" y="891575"/>
            <a:ext cx="13335000" cy="2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c8c68921cf_0_162"/>
          <p:cNvSpPr txBox="1"/>
          <p:nvPr/>
        </p:nvSpPr>
        <p:spPr>
          <a:xfrm>
            <a:off x="718200" y="1004650"/>
            <a:ext cx="12309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revisão sobre Inteligência Artificial e os tipos de Modelos em Machine Learning</a:t>
            </a:r>
            <a:endParaRPr sz="4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g1c8c68921cf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235" y="2236151"/>
            <a:ext cx="8110528" cy="63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Custom</PresentationFormat>
  <Paragraphs>126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Roboto Light</vt:lpstr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Ivo Bernardo</cp:lastModifiedBy>
  <cp:revision>1</cp:revision>
  <dcterms:modified xsi:type="dcterms:W3CDTF">2023-01-08T15:53:37Z</dcterms:modified>
</cp:coreProperties>
</file>